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sldIdLst>
    <p:sldId id="256" r:id="rId2"/>
    <p:sldId id="257" r:id="rId3"/>
    <p:sldId id="286" r:id="rId4"/>
    <p:sldId id="287" r:id="rId5"/>
    <p:sldId id="258" r:id="rId6"/>
    <p:sldId id="259" r:id="rId7"/>
    <p:sldId id="291" r:id="rId8"/>
    <p:sldId id="288" r:id="rId9"/>
    <p:sldId id="289" r:id="rId10"/>
    <p:sldId id="260" r:id="rId11"/>
    <p:sldId id="290" r:id="rId12"/>
    <p:sldId id="261" r:id="rId13"/>
    <p:sldId id="262" r:id="rId14"/>
    <p:sldId id="29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1446CC2-EC25-4877-9324-8E6B392E2242}" type="datetimeFigureOut">
              <a:rPr lang="en-IN" smtClean="0"/>
              <a:t>09-08-2022</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29680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46CC2-EC25-4877-9324-8E6B392E2242}" type="datetimeFigureOut">
              <a:rPr lang="en-IN" smtClean="0"/>
              <a:t>09-08-2022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581676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1446CC2-EC25-4877-9324-8E6B392E2242}" type="datetimeFigureOut">
              <a:rPr lang="en-IN" smtClean="0"/>
              <a:t>09-08-2022</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385811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89877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46CC2-EC25-4877-9324-8E6B392E2242}" type="datetimeFigureOut">
              <a:rPr lang="en-IN" smtClean="0"/>
              <a:t>09-08-2022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17052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1446CC2-EC25-4877-9324-8E6B392E2242}" type="datetimeFigureOut">
              <a:rPr lang="en-IN" smtClean="0"/>
              <a:t>09-08-2022</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3068750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46CC2-EC25-4877-9324-8E6B392E2242}" type="datetimeFigureOut">
              <a:rPr lang="en-IN" smtClean="0"/>
              <a:t>09-08-2022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281809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46CC2-EC25-4877-9324-8E6B392E2242}" type="datetimeFigureOut">
              <a:rPr lang="en-IN" smtClean="0"/>
              <a:t>09-08-2022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06999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46CC2-EC25-4877-9324-8E6B392E2242}" type="datetimeFigureOut">
              <a:rPr lang="en-IN" smtClean="0"/>
              <a:t>09-08-2022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54209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46CC2-EC25-4877-9324-8E6B392E2242}" type="datetimeFigureOut">
              <a:rPr lang="en-IN" smtClean="0"/>
              <a:t>09-08-2022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0135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1446CC2-EC25-4877-9324-8E6B392E2242}" type="datetimeFigureOut">
              <a:rPr lang="en-IN" smtClean="0"/>
              <a:t>09-08-2022</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164298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446CC2-EC25-4877-9324-8E6B392E2242}" type="datetimeFigureOut">
              <a:rPr lang="en-IN" smtClean="0"/>
              <a:t>09-08-2022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538175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1446CC2-EC25-4877-9324-8E6B392E2242}" type="datetimeFigureOut">
              <a:rPr lang="en-IN" smtClean="0"/>
              <a:t>09-08-2022</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27C31DC-0250-48BF-812C-FEEB12CA24AF}"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930978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skishore04/Tracking-a-Lost-Person.git"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CFE6-4994-446E-B27A-ED9BCAD62211}"/>
              </a:ext>
            </a:extLst>
          </p:cNvPr>
          <p:cNvSpPr>
            <a:spLocks noGrp="1"/>
          </p:cNvSpPr>
          <p:nvPr>
            <p:ph type="ctrTitle"/>
          </p:nvPr>
        </p:nvSpPr>
        <p:spPr>
          <a:xfrm>
            <a:off x="466165" y="609198"/>
            <a:ext cx="10408023" cy="1533367"/>
          </a:xfrm>
        </p:spPr>
        <p:txBody>
          <a:bodyPr>
            <a:normAutofit/>
          </a:bodyPr>
          <a:lstStyle/>
          <a:p>
            <a:r>
              <a:rPr lang="en-IN" dirty="0">
                <a:solidFill>
                  <a:schemeClr val="accent1">
                    <a:lumMod val="75000"/>
                  </a:schemeClr>
                </a:solidFill>
              </a:rPr>
              <a:t>Technical Skilling</a:t>
            </a:r>
            <a:br>
              <a:rPr lang="en-IN" dirty="0">
                <a:solidFill>
                  <a:schemeClr val="accent1">
                    <a:lumMod val="75000"/>
                  </a:schemeClr>
                </a:solidFill>
              </a:rPr>
            </a:br>
            <a:r>
              <a:rPr lang="en-IN" b="1" u="sng" dirty="0">
                <a:solidFill>
                  <a:schemeClr val="tx1">
                    <a:lumMod val="95000"/>
                  </a:schemeClr>
                </a:solidFill>
                <a:latin typeface="Algerian" panose="04020705040A02060702" pitchFamily="82" charset="0"/>
              </a:rPr>
              <a:t>Tracking a Lost person</a:t>
            </a:r>
          </a:p>
        </p:txBody>
      </p:sp>
      <p:sp>
        <p:nvSpPr>
          <p:cNvPr id="3" name="Subtitle 2">
            <a:extLst>
              <a:ext uri="{FF2B5EF4-FFF2-40B4-BE49-F238E27FC236}">
                <a16:creationId xmlns:a16="http://schemas.microsoft.com/office/drawing/2014/main" id="{827370EC-E742-4D78-A1C2-EAF840F46BFE}"/>
              </a:ext>
            </a:extLst>
          </p:cNvPr>
          <p:cNvSpPr>
            <a:spLocks noGrp="1"/>
          </p:cNvSpPr>
          <p:nvPr>
            <p:ph type="subTitle" idx="1"/>
          </p:nvPr>
        </p:nvSpPr>
        <p:spPr>
          <a:xfrm>
            <a:off x="537883" y="3429000"/>
            <a:ext cx="9144000" cy="2923049"/>
          </a:xfrm>
        </p:spPr>
        <p:txBody>
          <a:bodyPr>
            <a:normAutofit/>
          </a:bodyPr>
          <a:lstStyle/>
          <a:p>
            <a:r>
              <a:rPr lang="en-IN" dirty="0">
                <a:solidFill>
                  <a:schemeClr val="accent3">
                    <a:lumMod val="40000"/>
                    <a:lumOff val="60000"/>
                  </a:schemeClr>
                </a:solidFill>
                <a:latin typeface="Arial Black" panose="020B0A04020102020204" pitchFamily="34" charset="0"/>
              </a:rPr>
              <a:t>By</a:t>
            </a:r>
          </a:p>
          <a:p>
            <a:r>
              <a:rPr lang="en-IN" dirty="0">
                <a:solidFill>
                  <a:schemeClr val="accent3">
                    <a:lumMod val="40000"/>
                    <a:lumOff val="60000"/>
                  </a:schemeClr>
                </a:solidFill>
                <a:latin typeface="Arial Black" panose="020B0A04020102020204" pitchFamily="34" charset="0"/>
              </a:rPr>
              <a:t>SAGAR -2110030164</a:t>
            </a:r>
          </a:p>
          <a:p>
            <a:r>
              <a:rPr lang="en-IN" dirty="0">
                <a:solidFill>
                  <a:schemeClr val="accent3">
                    <a:lumMod val="40000"/>
                    <a:lumOff val="60000"/>
                  </a:schemeClr>
                </a:solidFill>
                <a:latin typeface="Arial Black" panose="020B0A04020102020204" pitchFamily="34" charset="0"/>
              </a:rPr>
              <a:t>BEJUGAMA SAI KISHORE-2110030316</a:t>
            </a:r>
          </a:p>
          <a:p>
            <a:r>
              <a:rPr lang="en-IN" dirty="0">
                <a:solidFill>
                  <a:schemeClr val="accent3">
                    <a:lumMod val="40000"/>
                    <a:lumOff val="60000"/>
                  </a:schemeClr>
                </a:solidFill>
                <a:latin typeface="Arial Black" panose="020B0A04020102020204" pitchFamily="34" charset="0"/>
              </a:rPr>
              <a:t>BADE ASHRITH-2110030329</a:t>
            </a:r>
          </a:p>
          <a:p>
            <a:r>
              <a:rPr lang="en-IN" dirty="0">
                <a:solidFill>
                  <a:schemeClr val="accent3">
                    <a:lumMod val="40000"/>
                    <a:lumOff val="60000"/>
                  </a:schemeClr>
                </a:solidFill>
                <a:latin typeface="Arial Black" panose="020B0A04020102020204" pitchFamily="34" charset="0"/>
              </a:rPr>
              <a:t>BHARGAV PANIGRAHI-2110030342</a:t>
            </a:r>
          </a:p>
          <a:p>
            <a:r>
              <a:rPr lang="en-IN" dirty="0">
                <a:solidFill>
                  <a:schemeClr val="accent6">
                    <a:lumMod val="20000"/>
                    <a:lumOff val="80000"/>
                  </a:schemeClr>
                </a:solidFill>
                <a:latin typeface="Bahnschrift Condensed" panose="020B0502040204020203" pitchFamily="34" charset="0"/>
              </a:rPr>
              <a:t>Under the guidance of </a:t>
            </a:r>
          </a:p>
          <a:p>
            <a:r>
              <a:rPr lang="en-IN" dirty="0" err="1">
                <a:solidFill>
                  <a:schemeClr val="accent6">
                    <a:lumMod val="20000"/>
                    <a:lumOff val="80000"/>
                  </a:schemeClr>
                </a:solidFill>
                <a:latin typeface="Bahnschrift Condensed" panose="020B0502040204020203" pitchFamily="34" charset="0"/>
              </a:rPr>
              <a:t>MAdhuPriya</a:t>
            </a:r>
            <a:endParaRPr lang="en-IN" dirty="0">
              <a:solidFill>
                <a:schemeClr val="accent6">
                  <a:lumMod val="20000"/>
                  <a:lumOff val="80000"/>
                </a:schemeClr>
              </a:solidFill>
              <a:latin typeface="Bahnschrift Condensed" panose="020B0502040204020203" pitchFamily="34" charset="0"/>
            </a:endParaRPr>
          </a:p>
        </p:txBody>
      </p:sp>
      <p:pic>
        <p:nvPicPr>
          <p:cNvPr id="5" name="Picture 4">
            <a:extLst>
              <a:ext uri="{FF2B5EF4-FFF2-40B4-BE49-F238E27FC236}">
                <a16:creationId xmlns:a16="http://schemas.microsoft.com/office/drawing/2014/main" id="{75D25DF2-AFA4-F528-1A51-C4C52E0E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910" y="3016463"/>
            <a:ext cx="6127377" cy="2817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7142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7B3-C5EC-48FF-ABB6-4CD4DCDE774E}"/>
              </a:ext>
            </a:extLst>
          </p:cNvPr>
          <p:cNvSpPr>
            <a:spLocks noGrp="1"/>
          </p:cNvSpPr>
          <p:nvPr>
            <p:ph type="title"/>
          </p:nvPr>
        </p:nvSpPr>
        <p:spPr/>
        <p:txBody>
          <a:bodyPr/>
          <a:lstStyle/>
          <a:p>
            <a:r>
              <a:rPr lang="en-IN" b="1" u="sng" dirty="0">
                <a:solidFill>
                  <a:schemeClr val="accent6">
                    <a:lumMod val="20000"/>
                    <a:lumOff val="80000"/>
                  </a:schemeClr>
                </a:solidFill>
                <a:latin typeface="Algerian" panose="04020705040A02060702" pitchFamily="82" charset="0"/>
              </a:rPr>
              <a:t>Data Structures needed</a:t>
            </a:r>
          </a:p>
        </p:txBody>
      </p:sp>
      <p:sp>
        <p:nvSpPr>
          <p:cNvPr id="3" name="Content Placeholder 2">
            <a:extLst>
              <a:ext uri="{FF2B5EF4-FFF2-40B4-BE49-F238E27FC236}">
                <a16:creationId xmlns:a16="http://schemas.microsoft.com/office/drawing/2014/main" id="{9F916CAF-A315-4FBB-AF10-D90D4319CD49}"/>
              </a:ext>
            </a:extLst>
          </p:cNvPr>
          <p:cNvSpPr>
            <a:spLocks noGrp="1"/>
          </p:cNvSpPr>
          <p:nvPr>
            <p:ph idx="1"/>
          </p:nvPr>
        </p:nvSpPr>
        <p:spPr/>
        <p:txBody>
          <a:bodyPr>
            <a:normAutofit/>
          </a:bodyPr>
          <a:lstStyle/>
          <a:p>
            <a:pPr marL="457200" indent="-457200">
              <a:buFont typeface="Wingdings" panose="05000000000000000000" pitchFamily="2" charset="2"/>
              <a:buChar char="§"/>
            </a:pPr>
            <a:r>
              <a:rPr lang="en-US" sz="3600" dirty="0">
                <a:solidFill>
                  <a:schemeClr val="accent3">
                    <a:lumMod val="40000"/>
                    <a:lumOff val="60000"/>
                  </a:schemeClr>
                </a:solidFill>
              </a:rPr>
              <a:t>1. My SQL.</a:t>
            </a:r>
          </a:p>
          <a:p>
            <a:pPr marL="457200" indent="-457200">
              <a:buFont typeface="Wingdings" panose="05000000000000000000" pitchFamily="2" charset="2"/>
              <a:buChar char="§"/>
            </a:pPr>
            <a:r>
              <a:rPr lang="en-US" sz="3600" dirty="0">
                <a:solidFill>
                  <a:schemeClr val="accent3">
                    <a:lumMod val="40000"/>
                    <a:lumOff val="60000"/>
                  </a:schemeClr>
                </a:solidFill>
              </a:rPr>
              <a:t>2. Terra ER.</a:t>
            </a:r>
          </a:p>
          <a:p>
            <a:pPr marL="457200" indent="-457200">
              <a:buFont typeface="Wingdings" panose="05000000000000000000" pitchFamily="2" charset="2"/>
              <a:buChar char="§"/>
            </a:pPr>
            <a:r>
              <a:rPr lang="en-US" sz="3600" dirty="0">
                <a:solidFill>
                  <a:schemeClr val="accent3">
                    <a:lumMod val="40000"/>
                    <a:lumOff val="60000"/>
                  </a:schemeClr>
                </a:solidFill>
              </a:rPr>
              <a:t>3. UML</a:t>
            </a:r>
          </a:p>
          <a:p>
            <a:pPr marL="457200" indent="-457200">
              <a:buFont typeface="Wingdings" panose="05000000000000000000" pitchFamily="2" charset="2"/>
              <a:buChar char="§"/>
            </a:pPr>
            <a:r>
              <a:rPr lang="en-US" sz="3600" dirty="0">
                <a:solidFill>
                  <a:schemeClr val="accent3">
                    <a:lumMod val="40000"/>
                    <a:lumOff val="60000"/>
                  </a:schemeClr>
                </a:solidFill>
              </a:rPr>
              <a:t>4.Pycharm</a:t>
            </a:r>
          </a:p>
          <a:p>
            <a:pPr marL="457200" indent="-457200">
              <a:buFont typeface="Wingdings" panose="05000000000000000000" pitchFamily="2" charset="2"/>
              <a:buChar char="§"/>
            </a:pPr>
            <a:r>
              <a:rPr lang="en-US" sz="3600" dirty="0">
                <a:solidFill>
                  <a:schemeClr val="accent3">
                    <a:lumMod val="40000"/>
                    <a:lumOff val="60000"/>
                  </a:schemeClr>
                </a:solidFill>
              </a:rPr>
              <a:t>5.Kivy</a:t>
            </a:r>
          </a:p>
          <a:p>
            <a:pPr marL="0" indent="0">
              <a:buNone/>
            </a:pPr>
            <a:endParaRPr lang="en-IN" sz="3600" dirty="0"/>
          </a:p>
        </p:txBody>
      </p:sp>
      <p:pic>
        <p:nvPicPr>
          <p:cNvPr id="5" name="Picture 4">
            <a:extLst>
              <a:ext uri="{FF2B5EF4-FFF2-40B4-BE49-F238E27FC236}">
                <a16:creationId xmlns:a16="http://schemas.microsoft.com/office/drawing/2014/main" id="{5CFC0E4B-0817-43CA-A5E5-73ADBDE7410D}"/>
              </a:ext>
            </a:extLst>
          </p:cNvPr>
          <p:cNvPicPr>
            <a:picLocks noChangeAspect="1"/>
          </p:cNvPicPr>
          <p:nvPr/>
        </p:nvPicPr>
        <p:blipFill>
          <a:blip r:embed="rId2"/>
          <a:stretch>
            <a:fillRect/>
          </a:stretch>
        </p:blipFill>
        <p:spPr>
          <a:xfrm>
            <a:off x="4068092" y="1965794"/>
            <a:ext cx="2286198" cy="22861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4" name="Picture 2" descr="Download TerraER for Mac | MacUpdate">
            <a:extLst>
              <a:ext uri="{FF2B5EF4-FFF2-40B4-BE49-F238E27FC236}">
                <a16:creationId xmlns:a16="http://schemas.microsoft.com/office/drawing/2014/main" id="{D1FCCBE7-3DDC-3B90-9812-47E23AB6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678" y="4337228"/>
            <a:ext cx="2438400" cy="2438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PyCharm Reviews: Pricing &amp; Software Features 2022 - Financesonline.com">
            <a:extLst>
              <a:ext uri="{FF2B5EF4-FFF2-40B4-BE49-F238E27FC236}">
                <a16:creationId xmlns:a16="http://schemas.microsoft.com/office/drawing/2014/main" id="{BA3620B4-4F9E-28C2-19A6-5A6B5ED34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178" y="4890407"/>
            <a:ext cx="4191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tomizing your Navigation Drawer in Kivy &amp; KivyMD | by Kuldeep Grewal |  Medium">
            <a:extLst>
              <a:ext uri="{FF2B5EF4-FFF2-40B4-BE49-F238E27FC236}">
                <a16:creationId xmlns:a16="http://schemas.microsoft.com/office/drawing/2014/main" id="{D6223CF0-C910-8F69-20FF-C543F7B15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0331" y="2030527"/>
            <a:ext cx="4129353" cy="21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8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B46A2-4EBE-C6E5-0A0B-0F9137E7626B}"/>
              </a:ext>
            </a:extLst>
          </p:cNvPr>
          <p:cNvPicPr>
            <a:picLocks noChangeAspect="1"/>
          </p:cNvPicPr>
          <p:nvPr/>
        </p:nvPicPr>
        <p:blipFill>
          <a:blip r:embed="rId2"/>
          <a:stretch>
            <a:fillRect/>
          </a:stretch>
        </p:blipFill>
        <p:spPr>
          <a:xfrm>
            <a:off x="2473778" y="2060165"/>
            <a:ext cx="6752849" cy="4380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4FA660A-A6AE-F4D3-8724-A2947717D4DF}"/>
              </a:ext>
            </a:extLst>
          </p:cNvPr>
          <p:cNvSpPr txBox="1"/>
          <p:nvPr/>
        </p:nvSpPr>
        <p:spPr>
          <a:xfrm>
            <a:off x="3357283" y="684996"/>
            <a:ext cx="6096000" cy="923330"/>
          </a:xfrm>
          <a:prstGeom prst="rect">
            <a:avLst/>
          </a:prstGeom>
          <a:noFill/>
        </p:spPr>
        <p:txBody>
          <a:bodyPr wrap="square">
            <a:spAutoFit/>
          </a:bodyPr>
          <a:lstStyle/>
          <a:p>
            <a:r>
              <a:rPr lang="en-IN" sz="5400" u="sng" dirty="0">
                <a:solidFill>
                  <a:schemeClr val="bg1"/>
                </a:solidFill>
                <a:latin typeface="Algerian" panose="04020705040A02060702" pitchFamily="82" charset="0"/>
              </a:rPr>
              <a:t>DESIGN MODEL</a:t>
            </a:r>
          </a:p>
        </p:txBody>
      </p:sp>
    </p:spTree>
    <p:extLst>
      <p:ext uri="{BB962C8B-B14F-4D97-AF65-F5344CB8AC3E}">
        <p14:creationId xmlns:p14="http://schemas.microsoft.com/office/powerpoint/2010/main" val="295152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2495-BC54-4067-8E7F-D378A5039021}"/>
              </a:ext>
            </a:extLst>
          </p:cNvPr>
          <p:cNvSpPr>
            <a:spLocks noGrp="1"/>
          </p:cNvSpPr>
          <p:nvPr>
            <p:ph type="title"/>
          </p:nvPr>
        </p:nvSpPr>
        <p:spPr>
          <a:xfrm>
            <a:off x="625135" y="0"/>
            <a:ext cx="10515600" cy="1325563"/>
          </a:xfrm>
        </p:spPr>
        <p:txBody>
          <a:bodyPr/>
          <a:lstStyle/>
          <a:p>
            <a:r>
              <a:rPr lang="en-IN" b="1" u="sng" dirty="0" err="1">
                <a:solidFill>
                  <a:schemeClr val="accent3">
                    <a:lumMod val="40000"/>
                    <a:lumOff val="60000"/>
                  </a:schemeClr>
                </a:solidFill>
                <a:latin typeface="Algerian" panose="04020705040A02060702" pitchFamily="82" charset="0"/>
              </a:rPr>
              <a:t>Github</a:t>
            </a:r>
            <a:r>
              <a:rPr lang="en-IN" b="1" u="sng" dirty="0">
                <a:solidFill>
                  <a:schemeClr val="accent3">
                    <a:lumMod val="40000"/>
                    <a:lumOff val="60000"/>
                  </a:schemeClr>
                </a:solidFill>
                <a:latin typeface="Algerian" panose="04020705040A02060702" pitchFamily="82" charset="0"/>
              </a:rPr>
              <a:t> setup</a:t>
            </a:r>
          </a:p>
        </p:txBody>
      </p:sp>
      <p:sp>
        <p:nvSpPr>
          <p:cNvPr id="3" name="Content Placeholder 2">
            <a:extLst>
              <a:ext uri="{FF2B5EF4-FFF2-40B4-BE49-F238E27FC236}">
                <a16:creationId xmlns:a16="http://schemas.microsoft.com/office/drawing/2014/main" id="{60162721-C3DA-47FF-B8CE-72984E3B00C1}"/>
              </a:ext>
            </a:extLst>
          </p:cNvPr>
          <p:cNvSpPr>
            <a:spLocks noGrp="1"/>
          </p:cNvSpPr>
          <p:nvPr>
            <p:ph idx="1"/>
          </p:nvPr>
        </p:nvSpPr>
        <p:spPr>
          <a:xfrm>
            <a:off x="772357" y="5702607"/>
            <a:ext cx="5959137" cy="260552"/>
          </a:xfrm>
        </p:spPr>
        <p:txBody>
          <a:bodyPr>
            <a:normAutofit fontScale="70000" lnSpcReduction="20000"/>
          </a:bodyPr>
          <a:lstStyle/>
          <a:p>
            <a:pPr marL="0" indent="0">
              <a:buNone/>
            </a:pPr>
            <a:r>
              <a:rPr lang="en-IN" sz="1800" dirty="0">
                <a:hlinkClick r:id="rId2"/>
              </a:rPr>
              <a:t>https://github.com/skishore04/Tracking-a-Lost-Person.git</a:t>
            </a:r>
            <a:endParaRPr lang="en-IN" sz="1800" dirty="0"/>
          </a:p>
        </p:txBody>
      </p:sp>
      <p:pic>
        <p:nvPicPr>
          <p:cNvPr id="5" name="Picture 4">
            <a:extLst>
              <a:ext uri="{FF2B5EF4-FFF2-40B4-BE49-F238E27FC236}">
                <a16:creationId xmlns:a16="http://schemas.microsoft.com/office/drawing/2014/main" id="{875F169A-1CB6-8C1F-6DF6-4FB907A01731}"/>
              </a:ext>
            </a:extLst>
          </p:cNvPr>
          <p:cNvPicPr>
            <a:picLocks noChangeAspect="1"/>
          </p:cNvPicPr>
          <p:nvPr/>
        </p:nvPicPr>
        <p:blipFill rotWithShape="1">
          <a:blip r:embed="rId3"/>
          <a:srcRect t="3753" b="22330"/>
          <a:stretch/>
        </p:blipFill>
        <p:spPr>
          <a:xfrm>
            <a:off x="625135" y="1981631"/>
            <a:ext cx="5000058" cy="2784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993B4E28-56A3-2F17-A31F-33F96A98D634}"/>
              </a:ext>
            </a:extLst>
          </p:cNvPr>
          <p:cNvSpPr txBox="1"/>
          <p:nvPr/>
        </p:nvSpPr>
        <p:spPr>
          <a:xfrm>
            <a:off x="783454" y="6188796"/>
            <a:ext cx="6072326" cy="369332"/>
          </a:xfrm>
          <a:prstGeom prst="rect">
            <a:avLst/>
          </a:prstGeom>
          <a:noFill/>
        </p:spPr>
        <p:txBody>
          <a:bodyPr wrap="square" rtlCol="0">
            <a:spAutoFit/>
          </a:bodyPr>
          <a:lstStyle/>
          <a:p>
            <a:r>
              <a:rPr lang="en-IN" dirty="0"/>
              <a:t>https://github.com/AshrithBade</a:t>
            </a:r>
          </a:p>
        </p:txBody>
      </p:sp>
      <p:sp>
        <p:nvSpPr>
          <p:cNvPr id="12" name="TextBox 11">
            <a:extLst>
              <a:ext uri="{FF2B5EF4-FFF2-40B4-BE49-F238E27FC236}">
                <a16:creationId xmlns:a16="http://schemas.microsoft.com/office/drawing/2014/main" id="{9FCE89DE-1A63-882F-C979-647A986835EE}"/>
              </a:ext>
            </a:extLst>
          </p:cNvPr>
          <p:cNvSpPr txBox="1"/>
          <p:nvPr/>
        </p:nvSpPr>
        <p:spPr>
          <a:xfrm>
            <a:off x="772357" y="5888924"/>
            <a:ext cx="6094520" cy="369332"/>
          </a:xfrm>
          <a:prstGeom prst="rect">
            <a:avLst/>
          </a:prstGeom>
          <a:noFill/>
        </p:spPr>
        <p:txBody>
          <a:bodyPr wrap="square">
            <a:spAutoFit/>
          </a:bodyPr>
          <a:lstStyle/>
          <a:p>
            <a:r>
              <a:rPr lang="en-IN" dirty="0"/>
              <a:t>https://github.com/kashettisagar03</a:t>
            </a:r>
          </a:p>
        </p:txBody>
      </p:sp>
      <p:pic>
        <p:nvPicPr>
          <p:cNvPr id="14" name="Picture 13">
            <a:extLst>
              <a:ext uri="{FF2B5EF4-FFF2-40B4-BE49-F238E27FC236}">
                <a16:creationId xmlns:a16="http://schemas.microsoft.com/office/drawing/2014/main" id="{D7047F46-B165-11FB-6B80-746125EC6A47}"/>
              </a:ext>
            </a:extLst>
          </p:cNvPr>
          <p:cNvPicPr>
            <a:picLocks noChangeAspect="1"/>
          </p:cNvPicPr>
          <p:nvPr/>
        </p:nvPicPr>
        <p:blipFill rotWithShape="1">
          <a:blip r:embed="rId4"/>
          <a:srcRect t="3685" b="6189"/>
          <a:stretch/>
        </p:blipFill>
        <p:spPr>
          <a:xfrm>
            <a:off x="6172943" y="1948338"/>
            <a:ext cx="5473629" cy="2774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24FA1212-C288-FFAA-C891-1F3794A5AADA}"/>
              </a:ext>
            </a:extLst>
          </p:cNvPr>
          <p:cNvSpPr txBox="1"/>
          <p:nvPr/>
        </p:nvSpPr>
        <p:spPr>
          <a:xfrm>
            <a:off x="783454" y="6444573"/>
            <a:ext cx="6094520" cy="369332"/>
          </a:xfrm>
          <a:prstGeom prst="rect">
            <a:avLst/>
          </a:prstGeom>
          <a:noFill/>
        </p:spPr>
        <p:txBody>
          <a:bodyPr wrap="square">
            <a:spAutoFit/>
          </a:bodyPr>
          <a:lstStyle/>
          <a:p>
            <a:r>
              <a:rPr lang="en-IN" dirty="0"/>
              <a:t>https://github.com/Bhargav240</a:t>
            </a:r>
          </a:p>
        </p:txBody>
      </p:sp>
      <p:sp>
        <p:nvSpPr>
          <p:cNvPr id="20" name="TextBox 19">
            <a:extLst>
              <a:ext uri="{FF2B5EF4-FFF2-40B4-BE49-F238E27FC236}">
                <a16:creationId xmlns:a16="http://schemas.microsoft.com/office/drawing/2014/main" id="{B36207E3-DE44-05FF-E166-A3ECCC1E7794}"/>
              </a:ext>
            </a:extLst>
          </p:cNvPr>
          <p:cNvSpPr txBox="1"/>
          <p:nvPr/>
        </p:nvSpPr>
        <p:spPr>
          <a:xfrm>
            <a:off x="6377128" y="4873261"/>
            <a:ext cx="5473629" cy="1200329"/>
          </a:xfrm>
          <a:prstGeom prst="rect">
            <a:avLst/>
          </a:prstGeom>
          <a:noFill/>
        </p:spPr>
        <p:txBody>
          <a:bodyPr wrap="square">
            <a:spAutoFit/>
          </a:bodyPr>
          <a:lstStyle/>
          <a:p>
            <a:r>
              <a:rPr lang="en-US" dirty="0"/>
              <a:t>For the  Project tracking a lost person we are undergoing the process still the database collection is going on still we just made the boot strap board and  established a initial connections</a:t>
            </a:r>
            <a:endParaRPr lang="en-IN" dirty="0"/>
          </a:p>
        </p:txBody>
      </p:sp>
    </p:spTree>
    <p:extLst>
      <p:ext uri="{BB962C8B-B14F-4D97-AF65-F5344CB8AC3E}">
        <p14:creationId xmlns:p14="http://schemas.microsoft.com/office/powerpoint/2010/main" val="52004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E181-6CB8-4C66-9588-9712C8DB5DDC}"/>
              </a:ext>
            </a:extLst>
          </p:cNvPr>
          <p:cNvSpPr>
            <a:spLocks noGrp="1"/>
          </p:cNvSpPr>
          <p:nvPr>
            <p:ph type="title"/>
          </p:nvPr>
        </p:nvSpPr>
        <p:spPr/>
        <p:txBody>
          <a:bodyPr/>
          <a:lstStyle/>
          <a:p>
            <a:r>
              <a:rPr lang="en-IN" b="1" u="sng" dirty="0">
                <a:solidFill>
                  <a:schemeClr val="accent3">
                    <a:lumMod val="40000"/>
                    <a:lumOff val="60000"/>
                  </a:schemeClr>
                </a:solidFill>
                <a:latin typeface="Algerian" panose="04020705040A02060702" pitchFamily="82" charset="0"/>
              </a:rPr>
              <a:t>Division of work among the group members</a:t>
            </a:r>
          </a:p>
        </p:txBody>
      </p:sp>
      <p:graphicFrame>
        <p:nvGraphicFramePr>
          <p:cNvPr id="4" name="Table 4">
            <a:extLst>
              <a:ext uri="{FF2B5EF4-FFF2-40B4-BE49-F238E27FC236}">
                <a16:creationId xmlns:a16="http://schemas.microsoft.com/office/drawing/2014/main" id="{6CC7E86C-25A6-1742-3083-DFC90C20C8FB}"/>
              </a:ext>
            </a:extLst>
          </p:cNvPr>
          <p:cNvGraphicFramePr>
            <a:graphicFrameLocks noGrp="1"/>
          </p:cNvGraphicFramePr>
          <p:nvPr>
            <p:extLst>
              <p:ext uri="{D42A27DB-BD31-4B8C-83A1-F6EECF244321}">
                <p14:modId xmlns:p14="http://schemas.microsoft.com/office/powerpoint/2010/main" val="293120361"/>
              </p:ext>
            </p:extLst>
          </p:nvPr>
        </p:nvGraphicFramePr>
        <p:xfrm>
          <a:off x="923278" y="2130641"/>
          <a:ext cx="9916356" cy="4345112"/>
        </p:xfrm>
        <a:graphic>
          <a:graphicData uri="http://schemas.openxmlformats.org/drawingml/2006/table">
            <a:tbl>
              <a:tblPr firstRow="1" bandRow="1">
                <a:tableStyleId>{5C22544A-7EE6-4342-B048-85BDC9FD1C3A}</a:tableStyleId>
              </a:tblPr>
              <a:tblGrid>
                <a:gridCol w="3305452">
                  <a:extLst>
                    <a:ext uri="{9D8B030D-6E8A-4147-A177-3AD203B41FA5}">
                      <a16:colId xmlns:a16="http://schemas.microsoft.com/office/drawing/2014/main" val="178686428"/>
                    </a:ext>
                  </a:extLst>
                </a:gridCol>
                <a:gridCol w="3305452">
                  <a:extLst>
                    <a:ext uri="{9D8B030D-6E8A-4147-A177-3AD203B41FA5}">
                      <a16:colId xmlns:a16="http://schemas.microsoft.com/office/drawing/2014/main" val="133282"/>
                    </a:ext>
                  </a:extLst>
                </a:gridCol>
                <a:gridCol w="3305452">
                  <a:extLst>
                    <a:ext uri="{9D8B030D-6E8A-4147-A177-3AD203B41FA5}">
                      <a16:colId xmlns:a16="http://schemas.microsoft.com/office/drawing/2014/main" val="2072493547"/>
                    </a:ext>
                  </a:extLst>
                </a:gridCol>
              </a:tblGrid>
              <a:tr h="1383524">
                <a:tc>
                  <a:txBody>
                    <a:bodyPr/>
                    <a:lstStyle/>
                    <a:p>
                      <a:pPr algn="ctr"/>
                      <a:r>
                        <a:rPr lang="en-US" dirty="0"/>
                        <a:t>Roll Number</a:t>
                      </a:r>
                      <a:endParaRPr lang="en-IN" dirty="0"/>
                    </a:p>
                  </a:txBody>
                  <a:tcPr/>
                </a:tc>
                <a:tc>
                  <a:txBody>
                    <a:bodyPr/>
                    <a:lstStyle/>
                    <a:p>
                      <a:pPr algn="ctr"/>
                      <a:r>
                        <a:rPr lang="en-US" dirty="0"/>
                        <a:t>Name</a:t>
                      </a:r>
                      <a:endParaRPr lang="en-IN" dirty="0"/>
                    </a:p>
                  </a:txBody>
                  <a:tcPr/>
                </a:tc>
                <a:tc>
                  <a:txBody>
                    <a:bodyPr/>
                    <a:lstStyle/>
                    <a:p>
                      <a:pPr algn="ctr"/>
                      <a:r>
                        <a:rPr lang="en-US" dirty="0"/>
                        <a:t>Work</a:t>
                      </a:r>
                      <a:endParaRPr lang="en-IN" dirty="0"/>
                    </a:p>
                  </a:txBody>
                  <a:tcPr/>
                </a:tc>
                <a:extLst>
                  <a:ext uri="{0D108BD9-81ED-4DB2-BD59-A6C34878D82A}">
                    <a16:rowId xmlns:a16="http://schemas.microsoft.com/office/drawing/2014/main" val="2858752971"/>
                  </a:ext>
                </a:extLst>
              </a:tr>
              <a:tr h="740397">
                <a:tc>
                  <a:txBody>
                    <a:bodyPr/>
                    <a:lstStyle/>
                    <a:p>
                      <a:pPr algn="ctr"/>
                      <a:r>
                        <a:rPr lang="en-US" dirty="0"/>
                        <a:t>2110030164</a:t>
                      </a:r>
                      <a:endParaRPr lang="en-IN" dirty="0"/>
                    </a:p>
                  </a:txBody>
                  <a:tcPr/>
                </a:tc>
                <a:tc>
                  <a:txBody>
                    <a:bodyPr/>
                    <a:lstStyle/>
                    <a:p>
                      <a:pPr algn="ctr"/>
                      <a:r>
                        <a:rPr lang="en-US" dirty="0"/>
                        <a:t>Sagar</a:t>
                      </a:r>
                      <a:endParaRPr lang="en-IN" dirty="0"/>
                    </a:p>
                  </a:txBody>
                  <a:tcPr/>
                </a:tc>
                <a:tc>
                  <a:txBody>
                    <a:bodyPr/>
                    <a:lstStyle/>
                    <a:p>
                      <a:r>
                        <a:rPr lang="en-IN" dirty="0"/>
                        <a:t>Front–end and Documentation</a:t>
                      </a:r>
                    </a:p>
                  </a:txBody>
                  <a:tcPr/>
                </a:tc>
                <a:extLst>
                  <a:ext uri="{0D108BD9-81ED-4DB2-BD59-A6C34878D82A}">
                    <a16:rowId xmlns:a16="http://schemas.microsoft.com/office/drawing/2014/main" val="1757067451"/>
                  </a:ext>
                </a:extLst>
              </a:tr>
              <a:tr h="740397">
                <a:tc>
                  <a:txBody>
                    <a:bodyPr/>
                    <a:lstStyle/>
                    <a:p>
                      <a:pPr algn="ctr"/>
                      <a:r>
                        <a:rPr lang="en-US" dirty="0"/>
                        <a:t>2110030316</a:t>
                      </a:r>
                      <a:endParaRPr lang="en-IN" dirty="0"/>
                    </a:p>
                  </a:txBody>
                  <a:tcPr/>
                </a:tc>
                <a:tc>
                  <a:txBody>
                    <a:bodyPr/>
                    <a:lstStyle/>
                    <a:p>
                      <a:pPr algn="ctr"/>
                      <a:r>
                        <a:rPr lang="en-US" dirty="0" err="1"/>
                        <a:t>B.Sai</a:t>
                      </a:r>
                      <a:r>
                        <a:rPr lang="en-US" dirty="0"/>
                        <a:t> Kishore</a:t>
                      </a:r>
                      <a:endParaRPr lang="en-IN" dirty="0"/>
                    </a:p>
                  </a:txBody>
                  <a:tcPr/>
                </a:tc>
                <a:tc>
                  <a:txBody>
                    <a:bodyPr/>
                    <a:lstStyle/>
                    <a:p>
                      <a:r>
                        <a:rPr lang="en-IN" dirty="0"/>
                        <a:t>Front-end and Back-end</a:t>
                      </a:r>
                    </a:p>
                  </a:txBody>
                  <a:tcPr/>
                </a:tc>
                <a:extLst>
                  <a:ext uri="{0D108BD9-81ED-4DB2-BD59-A6C34878D82A}">
                    <a16:rowId xmlns:a16="http://schemas.microsoft.com/office/drawing/2014/main" val="1531466061"/>
                  </a:ext>
                </a:extLst>
              </a:tr>
              <a:tr h="740397">
                <a:tc>
                  <a:txBody>
                    <a:bodyPr/>
                    <a:lstStyle/>
                    <a:p>
                      <a:pPr algn="ctr"/>
                      <a:r>
                        <a:rPr lang="en-US" dirty="0"/>
                        <a:t>2110030329</a:t>
                      </a:r>
                      <a:endParaRPr lang="en-IN" dirty="0"/>
                    </a:p>
                  </a:txBody>
                  <a:tcPr/>
                </a:tc>
                <a:tc>
                  <a:txBody>
                    <a:bodyPr/>
                    <a:lstStyle/>
                    <a:p>
                      <a:pPr algn="ctr"/>
                      <a:r>
                        <a:rPr lang="en-US" dirty="0" err="1"/>
                        <a:t>B.Ashrith</a:t>
                      </a:r>
                      <a:endParaRPr lang="en-IN" dirty="0"/>
                    </a:p>
                  </a:txBody>
                  <a:tcPr/>
                </a:tc>
                <a:tc>
                  <a:txBody>
                    <a:bodyPr/>
                    <a:lstStyle/>
                    <a:p>
                      <a:r>
                        <a:rPr lang="en-IN" dirty="0"/>
                        <a:t>Front-end and Content Designer</a:t>
                      </a:r>
                    </a:p>
                  </a:txBody>
                  <a:tcPr/>
                </a:tc>
                <a:extLst>
                  <a:ext uri="{0D108BD9-81ED-4DB2-BD59-A6C34878D82A}">
                    <a16:rowId xmlns:a16="http://schemas.microsoft.com/office/drawing/2014/main" val="3841442426"/>
                  </a:ext>
                </a:extLst>
              </a:tr>
              <a:tr h="740397">
                <a:tc>
                  <a:txBody>
                    <a:bodyPr/>
                    <a:lstStyle/>
                    <a:p>
                      <a:pPr algn="ctr"/>
                      <a:r>
                        <a:rPr lang="en-US" dirty="0"/>
                        <a:t>2110030342</a:t>
                      </a:r>
                      <a:endParaRPr lang="en-IN" dirty="0"/>
                    </a:p>
                  </a:txBody>
                  <a:tcPr/>
                </a:tc>
                <a:tc>
                  <a:txBody>
                    <a:bodyPr/>
                    <a:lstStyle/>
                    <a:p>
                      <a:pPr algn="ctr"/>
                      <a:r>
                        <a:rPr lang="en-US" dirty="0" err="1"/>
                        <a:t>P.Bhargavraj</a:t>
                      </a:r>
                      <a:endParaRPr lang="en-IN" dirty="0"/>
                    </a:p>
                  </a:txBody>
                  <a:tcPr/>
                </a:tc>
                <a:tc>
                  <a:txBody>
                    <a:bodyPr/>
                    <a:lstStyle/>
                    <a:p>
                      <a:r>
                        <a:rPr lang="en-IN" dirty="0"/>
                        <a:t>Database connectivity </a:t>
                      </a:r>
                    </a:p>
                  </a:txBody>
                  <a:tcPr/>
                </a:tc>
                <a:extLst>
                  <a:ext uri="{0D108BD9-81ED-4DB2-BD59-A6C34878D82A}">
                    <a16:rowId xmlns:a16="http://schemas.microsoft.com/office/drawing/2014/main" val="3338496591"/>
                  </a:ext>
                </a:extLst>
              </a:tr>
            </a:tbl>
          </a:graphicData>
        </a:graphic>
      </p:graphicFrame>
    </p:spTree>
    <p:extLst>
      <p:ext uri="{BB962C8B-B14F-4D97-AF65-F5344CB8AC3E}">
        <p14:creationId xmlns:p14="http://schemas.microsoft.com/office/powerpoint/2010/main" val="247713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9B0E2-8D25-37F1-78FE-6D2A2F4CD11F}"/>
              </a:ext>
            </a:extLst>
          </p:cNvPr>
          <p:cNvSpPr>
            <a:spLocks noGrp="1"/>
          </p:cNvSpPr>
          <p:nvPr>
            <p:ph type="ctrTitle"/>
          </p:nvPr>
        </p:nvSpPr>
        <p:spPr/>
        <p:txBody>
          <a:bodyPr/>
          <a:lstStyle/>
          <a:p>
            <a:r>
              <a:rPr lang="en-IN"/>
              <a:t>THANK YOU</a:t>
            </a:r>
          </a:p>
        </p:txBody>
      </p:sp>
    </p:spTree>
    <p:extLst>
      <p:ext uri="{BB962C8B-B14F-4D97-AF65-F5344CB8AC3E}">
        <p14:creationId xmlns:p14="http://schemas.microsoft.com/office/powerpoint/2010/main" val="265552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8B2-4F24-4C89-A5D0-F8501987442F}"/>
              </a:ext>
            </a:extLst>
          </p:cNvPr>
          <p:cNvSpPr>
            <a:spLocks noGrp="1"/>
          </p:cNvSpPr>
          <p:nvPr>
            <p:ph type="title"/>
          </p:nvPr>
        </p:nvSpPr>
        <p:spPr/>
        <p:txBody>
          <a:bodyPr/>
          <a:lstStyle/>
          <a:p>
            <a:r>
              <a:rPr lang="en-IN" b="1" u="sng" dirty="0">
                <a:solidFill>
                  <a:schemeClr val="accent3">
                    <a:lumMod val="40000"/>
                    <a:lumOff val="60000"/>
                  </a:schemeClr>
                </a:solidFill>
                <a:latin typeface="Algerian" panose="04020705040A02060702" pitchFamily="82" charset="0"/>
              </a:rPr>
              <a:t>Problem statement and domain</a:t>
            </a:r>
          </a:p>
        </p:txBody>
      </p:sp>
      <p:sp>
        <p:nvSpPr>
          <p:cNvPr id="3" name="Content Placeholder 2">
            <a:extLst>
              <a:ext uri="{FF2B5EF4-FFF2-40B4-BE49-F238E27FC236}">
                <a16:creationId xmlns:a16="http://schemas.microsoft.com/office/drawing/2014/main" id="{DA0304B7-7EFB-4778-A43C-CF1BBB0CFB1F}"/>
              </a:ext>
            </a:extLst>
          </p:cNvPr>
          <p:cNvSpPr>
            <a:spLocks noGrp="1"/>
          </p:cNvSpPr>
          <p:nvPr>
            <p:ph idx="1"/>
          </p:nvPr>
        </p:nvSpPr>
        <p:spPr>
          <a:xfrm>
            <a:off x="838200" y="1935331"/>
            <a:ext cx="7133948" cy="4339285"/>
          </a:xfrm>
        </p:spPr>
        <p:txBody>
          <a:bodyPr/>
          <a:lstStyle/>
          <a:p>
            <a:r>
              <a:rPr lang="en-US" dirty="0"/>
              <a:t>Around 54,750 children would have been reported missing in the last one year in India and only about half of them would have been traced</a:t>
            </a:r>
          </a:p>
          <a:p>
            <a:endParaRPr lang="en-US" dirty="0"/>
          </a:p>
          <a:p>
            <a:r>
              <a:rPr lang="en-US" dirty="0"/>
              <a:t>As per data on missing persons in Crime in India, a total of 2,90,439 people in year 2016, 3,05,267 people in 2017, and 3,47,524 people in 2018 have been reported as missing.</a:t>
            </a:r>
            <a:endParaRPr lang="en-IN" dirty="0"/>
          </a:p>
        </p:txBody>
      </p:sp>
      <p:pic>
        <p:nvPicPr>
          <p:cNvPr id="5" name="Picture 4">
            <a:extLst>
              <a:ext uri="{FF2B5EF4-FFF2-40B4-BE49-F238E27FC236}">
                <a16:creationId xmlns:a16="http://schemas.microsoft.com/office/drawing/2014/main" id="{A394D382-FE0C-A6D8-F32B-61CFF018810A}"/>
              </a:ext>
            </a:extLst>
          </p:cNvPr>
          <p:cNvPicPr>
            <a:picLocks noChangeAspect="1"/>
          </p:cNvPicPr>
          <p:nvPr/>
        </p:nvPicPr>
        <p:blipFill>
          <a:blip r:embed="rId2"/>
          <a:stretch>
            <a:fillRect/>
          </a:stretch>
        </p:blipFill>
        <p:spPr>
          <a:xfrm>
            <a:off x="8315911" y="2131957"/>
            <a:ext cx="3037889" cy="33256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1313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71439" y="312236"/>
            <a:ext cx="7781544" cy="859055"/>
          </a:xfrm>
        </p:spPr>
        <p:txBody>
          <a:bodyPr>
            <a:normAutofit/>
          </a:bodyPr>
          <a:lstStyle/>
          <a:p>
            <a:r>
              <a:rPr kumimoji="0" lang="en-IN" sz="4400" i="0" u="sng" strike="noStrike" kern="1200" cap="all" spc="0" normalizeH="0" baseline="0" noProof="0" dirty="0">
                <a:ln>
                  <a:noFill/>
                </a:ln>
                <a:solidFill>
                  <a:schemeClr val="accent1">
                    <a:lumMod val="90000"/>
                    <a:lumOff val="10000"/>
                  </a:schemeClr>
                </a:solidFill>
                <a:effectLst/>
                <a:uLnTx/>
                <a:uFillTx/>
                <a:latin typeface="Algerian" panose="04020705040A02060702" pitchFamily="82" charset="0"/>
                <a:ea typeface="+mn-ea"/>
                <a:cs typeface="Times New Roman" panose="02020603050405020304" pitchFamily="18" charset="0"/>
              </a:rPr>
              <a:t>INTRODUCTION</a:t>
            </a:r>
            <a:endParaRPr lang="en-US" sz="4400" dirty="0">
              <a:solidFill>
                <a:schemeClr val="accent1">
                  <a:lumMod val="90000"/>
                  <a:lumOff val="10000"/>
                </a:schemeClr>
              </a:solidFill>
              <a:latin typeface="Algerian" panose="04020705040A02060702" pitchFamily="82" charset="0"/>
            </a:endParaRP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47255" y="1267341"/>
            <a:ext cx="6634384" cy="2410587"/>
          </a:xfrm>
        </p:spPr>
        <p:txBody>
          <a:bodyPr>
            <a:noAutofit/>
          </a:bodyPr>
          <a:lstStyle/>
          <a:p>
            <a:pPr>
              <a:lnSpc>
                <a:spcPct val="100000"/>
              </a:lnSpc>
            </a:pPr>
            <a:r>
              <a:rPr lang="en-US" spc="0" dirty="0">
                <a:solidFill>
                  <a:schemeClr val="accent6">
                    <a:lumMod val="75000"/>
                  </a:schemeClr>
                </a:solidFill>
                <a:latin typeface="Times New Roman" panose="02020603050405020304" pitchFamily="18" charset="0"/>
                <a:cs typeface="Times New Roman" panose="02020603050405020304" pitchFamily="18" charset="0"/>
              </a:rPr>
              <a:t>On average, a child goes missing every 10 minutes in India, according to the women and child development ministry website for tracking missing children. At this rate, around 54,750 children would have been reported missing in the last one year in India and only about half of them would have been traced, if one goes by the police record on the missing </a:t>
            </a:r>
            <a:r>
              <a:rPr lang="en-US" sz="2400" spc="0" dirty="0">
                <a:solidFill>
                  <a:schemeClr val="accent6">
                    <a:lumMod val="75000"/>
                  </a:schemeClr>
                </a:solidFill>
                <a:latin typeface="Times New Roman" panose="02020603050405020304" pitchFamily="18" charset="0"/>
                <a:cs typeface="Times New Roman" panose="02020603050405020304" pitchFamily="18" charset="0"/>
              </a:rPr>
              <a:t>children</a:t>
            </a: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a:t>
            </a:r>
            <a:endParaRPr lang="en-US" sz="2400" spc="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3" name="Rectangle 2">
            <a:extLst>
              <a:ext uri="{FF2B5EF4-FFF2-40B4-BE49-F238E27FC236}">
                <a16:creationId xmlns:a16="http://schemas.microsoft.com/office/drawing/2014/main" id="{CD280B9F-6027-897C-90E7-1942C47DD5AD}"/>
              </a:ext>
            </a:extLst>
          </p:cNvPr>
          <p:cNvSpPr/>
          <p:nvPr/>
        </p:nvSpPr>
        <p:spPr>
          <a:xfrm>
            <a:off x="7297634" y="0"/>
            <a:ext cx="4894366"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India does not bother about missing children - Article by Prof. Arindam  Chaudhuri; Deccan Chronicle Hyderabad - 11 May 2012 | News and Events">
            <a:extLst>
              <a:ext uri="{FF2B5EF4-FFF2-40B4-BE49-F238E27FC236}">
                <a16:creationId xmlns:a16="http://schemas.microsoft.com/office/drawing/2014/main" id="{6027ED43-1383-B4FA-E12C-6B396A724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1" b="32857"/>
          <a:stretch/>
        </p:blipFill>
        <p:spPr bwMode="auto">
          <a:xfrm>
            <a:off x="7321026" y="35510"/>
            <a:ext cx="4862511" cy="3984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utoShape 4" descr="India's 50,000 missing children">
            <a:extLst>
              <a:ext uri="{FF2B5EF4-FFF2-40B4-BE49-F238E27FC236}">
                <a16:creationId xmlns:a16="http://schemas.microsoft.com/office/drawing/2014/main" id="{7E2FE616-83B0-FC30-3CCF-2B9A7C4C4396}"/>
              </a:ext>
            </a:extLst>
          </p:cNvPr>
          <p:cNvSpPr>
            <a:spLocks noChangeAspect="1" noChangeArrowheads="1"/>
          </p:cNvSpPr>
          <p:nvPr/>
        </p:nvSpPr>
        <p:spPr bwMode="auto">
          <a:xfrm>
            <a:off x="8724900" y="4491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FE03DE7-B9E8-3810-4005-E84DCDAA5084}"/>
              </a:ext>
            </a:extLst>
          </p:cNvPr>
          <p:cNvPicPr>
            <a:picLocks noChangeAspect="1"/>
          </p:cNvPicPr>
          <p:nvPr/>
        </p:nvPicPr>
        <p:blipFill>
          <a:blip r:embed="rId4"/>
          <a:stretch>
            <a:fillRect/>
          </a:stretch>
        </p:blipFill>
        <p:spPr>
          <a:xfrm>
            <a:off x="7329487" y="4019550"/>
            <a:ext cx="4862511" cy="2838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descr="Missing Women and Children in India | 04 Feb 2020">
            <a:extLst>
              <a:ext uri="{FF2B5EF4-FFF2-40B4-BE49-F238E27FC236}">
                <a16:creationId xmlns:a16="http://schemas.microsoft.com/office/drawing/2014/main" id="{27FD7403-CB8E-A493-D46E-85C23A0AD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1" y="3996417"/>
            <a:ext cx="5539346" cy="2431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221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321B2A-C231-D645-5644-6B5476BB95A1}"/>
              </a:ext>
            </a:extLst>
          </p:cNvPr>
          <p:cNvSpPr/>
          <p:nvPr/>
        </p:nvSpPr>
        <p:spPr>
          <a:xfrm>
            <a:off x="0" y="0"/>
            <a:ext cx="5317724"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descr="Missing Persons' Ad Takes Jab At Congressman For Not Visiting More Often">
            <a:extLst>
              <a:ext uri="{FF2B5EF4-FFF2-40B4-BE49-F238E27FC236}">
                <a16:creationId xmlns:a16="http://schemas.microsoft.com/office/drawing/2014/main" id="{EA44DC2C-6D8C-EECE-7277-33E8400FB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17237">
            <a:off x="2451473" y="3297384"/>
            <a:ext cx="2471886" cy="3291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649375" y="143464"/>
            <a:ext cx="5655609" cy="1243584"/>
          </a:xfrm>
        </p:spPr>
        <p:txBody>
          <a:bodyPr/>
          <a:lstStyle/>
          <a:p>
            <a:r>
              <a:rPr kumimoji="0" lang="en-US" sz="4000" b="0" i="0" u="sng" strike="noStrike" kern="1200" cap="all" spc="0" normalizeH="0" baseline="0" noProof="0" dirty="0">
                <a:ln>
                  <a:noFill/>
                </a:ln>
                <a:effectLst/>
                <a:uLnTx/>
                <a:uFillTx/>
                <a:latin typeface="Algerian" panose="04020705040A02060702" pitchFamily="82" charset="0"/>
                <a:ea typeface="+mn-ea"/>
                <a:cs typeface="Times New Roman" panose="02020603050405020304" pitchFamily="18" charset="0"/>
              </a:rPr>
              <a:t>Problem Statement</a:t>
            </a:r>
            <a:br>
              <a:rPr kumimoji="0" lang="en-US" sz="4000" b="0" i="0" u="sng" strike="noStrike" kern="1200" cap="all" spc="0" normalizeH="0" baseline="0" noProof="0" dirty="0">
                <a:ln>
                  <a:noFill/>
                </a:ln>
                <a:effectLst/>
                <a:uLnTx/>
                <a:uFillTx/>
                <a:latin typeface="Algerian" panose="04020705040A02060702" pitchFamily="82" charset="0"/>
                <a:ea typeface="+mn-ea"/>
                <a:cs typeface="Times New Roman" panose="02020603050405020304" pitchFamily="18" charset="0"/>
              </a:rPr>
            </a:br>
            <a:endParaRPr lang="en-GB" sz="4000" u="sng" dirty="0">
              <a:latin typeface="Algerian" panose="04020705040A02060702" pitchFamily="82" charset="0"/>
            </a:endParaRPr>
          </a:p>
        </p:txBody>
      </p:sp>
      <p:pic>
        <p:nvPicPr>
          <p:cNvPr id="3074" name="Picture 2" descr="How a Kerala family got their pet dog back from a gang of dog-kidnappers |  The News Minute">
            <a:extLst>
              <a:ext uri="{FF2B5EF4-FFF2-40B4-BE49-F238E27FC236}">
                <a16:creationId xmlns:a16="http://schemas.microsoft.com/office/drawing/2014/main" id="{09373666-E63A-C5B8-7EA2-B08994BC1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87819">
            <a:off x="2642418" y="388776"/>
            <a:ext cx="2181719" cy="2393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descr="Red Pin PNG Free Image | PNG All">
            <a:extLst>
              <a:ext uri="{FF2B5EF4-FFF2-40B4-BE49-F238E27FC236}">
                <a16:creationId xmlns:a16="http://schemas.microsoft.com/office/drawing/2014/main" id="{ED89DE7D-AD0F-9311-7342-785E3A189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15999" y="33671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60-yr-old woman murdered, kin say gold chain missing | Hyderabad News -  Times of India">
            <a:extLst>
              <a:ext uri="{FF2B5EF4-FFF2-40B4-BE49-F238E27FC236}">
                <a16:creationId xmlns:a16="http://schemas.microsoft.com/office/drawing/2014/main" id="{DC7CAFA1-F082-E5CE-9A2B-0DE69C965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05681">
            <a:off x="249397" y="4054822"/>
            <a:ext cx="2733594" cy="2495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d Pin PNG Free Image | PNG All">
            <a:extLst>
              <a:ext uri="{FF2B5EF4-FFF2-40B4-BE49-F238E27FC236}">
                <a16:creationId xmlns:a16="http://schemas.microsoft.com/office/drawing/2014/main" id="{81CC8B94-BC67-DAD3-EA0C-E352407C0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47042" y="4064400"/>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ssing Persons India (@MissingPplIndia) / Twitter">
            <a:extLst>
              <a:ext uri="{FF2B5EF4-FFF2-40B4-BE49-F238E27FC236}">
                <a16:creationId xmlns:a16="http://schemas.microsoft.com/office/drawing/2014/main" id="{4B0BE281-5E9A-3AF3-1C5C-FF5E0AA09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030588">
            <a:off x="202420" y="1074459"/>
            <a:ext cx="2677645" cy="26776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d Pin PNG Free Image | PNG All">
            <a:extLst>
              <a:ext uri="{FF2B5EF4-FFF2-40B4-BE49-F238E27FC236}">
                <a16:creationId xmlns:a16="http://schemas.microsoft.com/office/drawing/2014/main" id="{710897DD-CAEE-B622-F292-9348DA3AF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72090" y="98319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d Pin PNG Free Image | PNG All">
            <a:extLst>
              <a:ext uri="{FF2B5EF4-FFF2-40B4-BE49-F238E27FC236}">
                <a16:creationId xmlns:a16="http://schemas.microsoft.com/office/drawing/2014/main" id="{C71B561F-A8FF-9684-DCC6-05F21EA84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675067" y="3161525"/>
            <a:ext cx="569152" cy="5353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4E6291B-99B9-15D3-9A19-96C00A163BEF}"/>
              </a:ext>
            </a:extLst>
          </p:cNvPr>
          <p:cNvSpPr txBox="1"/>
          <p:nvPr/>
        </p:nvSpPr>
        <p:spPr>
          <a:xfrm>
            <a:off x="5455874" y="1250858"/>
            <a:ext cx="6827462" cy="6001643"/>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chemeClr val="bg2"/>
                </a:solidFill>
                <a:latin typeface="Times New Roman" panose="02020603050405020304" pitchFamily="18" charset="0"/>
                <a:cs typeface="Times New Roman" panose="02020603050405020304" pitchFamily="18" charset="0"/>
              </a:rPr>
              <a:t>Around 54,750 children would have been reported missing in the last one year in India and only about half of them would have been traced</a:t>
            </a:r>
          </a:p>
          <a:p>
            <a:pPr marL="342900" indent="-342900">
              <a:buFont typeface="Wingdings" panose="05000000000000000000" pitchFamily="2" charset="2"/>
              <a:buChar char="v"/>
            </a:pPr>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2"/>
                </a:solidFill>
                <a:latin typeface="Times New Roman" panose="02020603050405020304" pitchFamily="18" charset="0"/>
                <a:cs typeface="Times New Roman" panose="02020603050405020304" pitchFamily="18" charset="0"/>
              </a:rPr>
              <a:t>As per data on missing persons in Crime in India, a total of 2,90,439 people in year 2016, 3,05,267 people in 2017, and 3,47,524 people in 2018 have been reported as missing.</a:t>
            </a:r>
          </a:p>
          <a:p>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2"/>
                </a:solidFill>
                <a:latin typeface="Times New Roman" panose="02020603050405020304" pitchFamily="18" charset="0"/>
                <a:cs typeface="Times New Roman" panose="02020603050405020304" pitchFamily="18" charset="0"/>
              </a:rPr>
              <a:t>Many pets go missing every year in India.</a:t>
            </a:r>
          </a:p>
          <a:p>
            <a:pPr marL="342900" indent="-342900">
              <a:buFont typeface="Wingdings" panose="05000000000000000000" pitchFamily="2" charset="2"/>
              <a:buChar char="v"/>
            </a:pPr>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2"/>
                </a:solidFill>
                <a:latin typeface="Times New Roman" panose="02020603050405020304" pitchFamily="18" charset="0"/>
                <a:cs typeface="Times New Roman" panose="02020603050405020304" pitchFamily="18" charset="0"/>
              </a:rPr>
              <a:t>The crime data of the first quarter of this year has shown that 125 vehicles are being stolen every day.</a:t>
            </a:r>
          </a:p>
          <a:p>
            <a:pPr marL="342900" indent="-342900">
              <a:buFont typeface="Wingdings" panose="05000000000000000000" pitchFamily="2" charset="2"/>
              <a:buChar char="v"/>
            </a:pPr>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24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086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9C24-F6AF-4CCF-9D66-0ABCAB5A628E}"/>
              </a:ext>
            </a:extLst>
          </p:cNvPr>
          <p:cNvSpPr>
            <a:spLocks noGrp="1"/>
          </p:cNvSpPr>
          <p:nvPr>
            <p:ph type="title"/>
          </p:nvPr>
        </p:nvSpPr>
        <p:spPr/>
        <p:txBody>
          <a:bodyPr/>
          <a:lstStyle/>
          <a:p>
            <a:r>
              <a:rPr lang="en-IN" b="1" u="sng" dirty="0">
                <a:solidFill>
                  <a:schemeClr val="accent4">
                    <a:lumMod val="20000"/>
                    <a:lumOff val="80000"/>
                  </a:schemeClr>
                </a:solidFill>
                <a:latin typeface="Algerian" panose="04020705040A02060702" pitchFamily="82" charset="0"/>
              </a:rPr>
              <a:t>Solutions</a:t>
            </a:r>
          </a:p>
        </p:txBody>
      </p:sp>
      <p:sp>
        <p:nvSpPr>
          <p:cNvPr id="3" name="Content Placeholder 2">
            <a:extLst>
              <a:ext uri="{FF2B5EF4-FFF2-40B4-BE49-F238E27FC236}">
                <a16:creationId xmlns:a16="http://schemas.microsoft.com/office/drawing/2014/main" id="{8A7E5BF9-49EB-40A0-9E84-D30467DC69EA}"/>
              </a:ext>
            </a:extLst>
          </p:cNvPr>
          <p:cNvSpPr>
            <a:spLocks noGrp="1"/>
          </p:cNvSpPr>
          <p:nvPr>
            <p:ph idx="1"/>
          </p:nvPr>
        </p:nvSpPr>
        <p:spPr>
          <a:xfrm>
            <a:off x="460456" y="1868433"/>
            <a:ext cx="11150352" cy="4667759"/>
          </a:xfrm>
        </p:spPr>
        <p:txBody>
          <a:bodyPr>
            <a:normAutofit fontScale="77500" lnSpcReduction="20000"/>
          </a:bodyPr>
          <a:lstStyle/>
          <a:p>
            <a:pPr>
              <a:lnSpc>
                <a:spcPct val="120000"/>
              </a:lnSpc>
            </a:pPr>
            <a:r>
              <a:rPr lang="en-US" sz="3000" dirty="0">
                <a:solidFill>
                  <a:schemeClr val="accent3">
                    <a:lumMod val="60000"/>
                    <a:lumOff val="40000"/>
                  </a:schemeClr>
                </a:solidFill>
                <a:latin typeface="Noto Serif" panose="02020600060500020200" pitchFamily="18" charset="0"/>
                <a:ea typeface="Noto Serif" panose="02020600060500020200" pitchFamily="18" charset="0"/>
                <a:cs typeface="Noto Serif" panose="02020600060500020200" pitchFamily="18" charset="0"/>
              </a:rPr>
              <a:t>To solve this problem </a:t>
            </a:r>
            <a:r>
              <a:rPr lang="en-US" sz="3000" b="0" i="0" dirty="0">
                <a:solidFill>
                  <a:schemeClr val="accent3">
                    <a:lumMod val="60000"/>
                    <a:lumOff val="40000"/>
                  </a:schemeClr>
                </a:solidFill>
                <a:effectLst/>
                <a:latin typeface="Noto Serif" panose="020B0604020202020204" pitchFamily="18" charset="0"/>
              </a:rPr>
              <a:t>an app can be operated by any person by downloading it and the report about a missing person can be filed by just a click on a mobile.</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 To streamline the process of matching the missing persons, with recovered persons, the app has been developed. The app also has a feature to enter details of the traced persons kept in orphanage homes.</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The public can make use of the search feature by putting various filters according to age, sex, date of missing etc.</a:t>
            </a:r>
          </a:p>
          <a:p>
            <a:pPr algn="l">
              <a:lnSpc>
                <a:spcPct val="120000"/>
              </a:lnSpc>
            </a:pPr>
            <a:r>
              <a:rPr lang="en-US" sz="3000" b="0" i="0" dirty="0">
                <a:solidFill>
                  <a:schemeClr val="accent3">
                    <a:lumMod val="60000"/>
                    <a:lumOff val="40000"/>
                  </a:schemeClr>
                </a:solidFill>
                <a:effectLst/>
                <a:latin typeface="Noto Serif" panose="02020600060500020200" pitchFamily="18" charset="0"/>
              </a:rPr>
              <a:t>The app also uses facial recognition to trace missing children. It can be used by parents to report missing children and by vigilant residents to report any vulnerable children found on the streets</a:t>
            </a:r>
            <a:r>
              <a:rPr lang="en-US" sz="3000" b="0" i="0" dirty="0">
                <a:solidFill>
                  <a:srgbClr val="313131"/>
                </a:solidFill>
                <a:effectLst/>
                <a:latin typeface="Noto Serif" panose="02020600060500020200" pitchFamily="18" charset="0"/>
              </a:rPr>
              <a:t>.</a:t>
            </a:r>
          </a:p>
          <a:p>
            <a:endParaRPr lang="en-IN" dirty="0"/>
          </a:p>
        </p:txBody>
      </p:sp>
    </p:spTree>
    <p:extLst>
      <p:ext uri="{BB962C8B-B14F-4D97-AF65-F5344CB8AC3E}">
        <p14:creationId xmlns:p14="http://schemas.microsoft.com/office/powerpoint/2010/main" val="373524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C607-0321-4664-A0D0-86C179313E4F}"/>
              </a:ext>
            </a:extLst>
          </p:cNvPr>
          <p:cNvSpPr>
            <a:spLocks noGrp="1"/>
          </p:cNvSpPr>
          <p:nvPr>
            <p:ph type="title"/>
          </p:nvPr>
        </p:nvSpPr>
        <p:spPr>
          <a:xfrm>
            <a:off x="838200" y="582019"/>
            <a:ext cx="10515600" cy="915088"/>
          </a:xfrm>
        </p:spPr>
        <p:txBody>
          <a:bodyPr/>
          <a:lstStyle/>
          <a:p>
            <a:r>
              <a:rPr lang="en-IN" sz="3600" dirty="0">
                <a:solidFill>
                  <a:schemeClr val="accent2">
                    <a:lumMod val="50000"/>
                  </a:schemeClr>
                </a:solidFill>
                <a:highlight>
                  <a:srgbClr val="C0C0C0"/>
                </a:highlight>
                <a:latin typeface="Algerian" panose="04020705040A02060702" pitchFamily="82" charset="0"/>
              </a:rPr>
              <a:t>Proposed Algorithm Design Technique</a:t>
            </a:r>
          </a:p>
        </p:txBody>
      </p:sp>
      <p:pic>
        <p:nvPicPr>
          <p:cNvPr id="5" name="Content Placeholder 4">
            <a:extLst>
              <a:ext uri="{FF2B5EF4-FFF2-40B4-BE49-F238E27FC236}">
                <a16:creationId xmlns:a16="http://schemas.microsoft.com/office/drawing/2014/main" id="{BD126AF6-B202-01C8-7AA8-85DA72F60DA7}"/>
              </a:ext>
            </a:extLst>
          </p:cNvPr>
          <p:cNvPicPr>
            <a:picLocks noGrp="1" noChangeAspect="1"/>
          </p:cNvPicPr>
          <p:nvPr>
            <p:ph idx="1"/>
          </p:nvPr>
        </p:nvPicPr>
        <p:blipFill>
          <a:blip r:embed="rId2"/>
          <a:stretch>
            <a:fillRect/>
          </a:stretch>
        </p:blipFill>
        <p:spPr>
          <a:xfrm>
            <a:off x="2767599" y="2424542"/>
            <a:ext cx="6128972" cy="385143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389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C0778A-1B14-3100-BA56-78E8A9C7B138}"/>
              </a:ext>
            </a:extLst>
          </p:cNvPr>
          <p:cNvPicPr>
            <a:picLocks noChangeAspect="1"/>
          </p:cNvPicPr>
          <p:nvPr/>
        </p:nvPicPr>
        <p:blipFill>
          <a:blip r:embed="rId2"/>
          <a:stretch>
            <a:fillRect/>
          </a:stretch>
        </p:blipFill>
        <p:spPr>
          <a:xfrm>
            <a:off x="527364" y="1551855"/>
            <a:ext cx="5747931" cy="32343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6CF5E5EE-9BD9-1633-70DB-31E1A2D1ABE2}"/>
              </a:ext>
            </a:extLst>
          </p:cNvPr>
          <p:cNvPicPr>
            <a:picLocks noChangeAspect="1"/>
          </p:cNvPicPr>
          <p:nvPr/>
        </p:nvPicPr>
        <p:blipFill>
          <a:blip r:embed="rId3"/>
          <a:stretch>
            <a:fillRect/>
          </a:stretch>
        </p:blipFill>
        <p:spPr>
          <a:xfrm>
            <a:off x="6902824" y="2831297"/>
            <a:ext cx="4921623" cy="3691217"/>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60A77D59-B10F-C7CF-D0A6-98869B259C5A}"/>
              </a:ext>
            </a:extLst>
          </p:cNvPr>
          <p:cNvSpPr txBox="1"/>
          <p:nvPr/>
        </p:nvSpPr>
        <p:spPr>
          <a:xfrm>
            <a:off x="3137647" y="469958"/>
            <a:ext cx="6598023" cy="707886"/>
          </a:xfrm>
          <a:prstGeom prst="rect">
            <a:avLst/>
          </a:prstGeom>
          <a:noFill/>
        </p:spPr>
        <p:txBody>
          <a:bodyPr wrap="square">
            <a:spAutoFit/>
          </a:bodyPr>
          <a:lstStyle/>
          <a:p>
            <a:r>
              <a:rPr lang="en-IN" sz="4000" b="1" u="sng" dirty="0">
                <a:solidFill>
                  <a:schemeClr val="accent2">
                    <a:lumMod val="60000"/>
                    <a:lumOff val="40000"/>
                  </a:schemeClr>
                </a:solidFill>
                <a:latin typeface="Algerian" panose="04020705040A02060702" pitchFamily="82" charset="0"/>
              </a:rPr>
              <a:t>CLASS DIAGRAM</a:t>
            </a:r>
          </a:p>
        </p:txBody>
      </p:sp>
    </p:spTree>
    <p:extLst>
      <p:ext uri="{BB962C8B-B14F-4D97-AF65-F5344CB8AC3E}">
        <p14:creationId xmlns:p14="http://schemas.microsoft.com/office/powerpoint/2010/main" val="1333917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C6C6-E64A-CF9A-E486-26D4CE3861BB}"/>
              </a:ext>
            </a:extLst>
          </p:cNvPr>
          <p:cNvSpPr>
            <a:spLocks noGrp="1"/>
          </p:cNvSpPr>
          <p:nvPr>
            <p:ph type="title"/>
          </p:nvPr>
        </p:nvSpPr>
        <p:spPr>
          <a:xfrm>
            <a:off x="604317" y="936625"/>
            <a:ext cx="7054179" cy="657635"/>
          </a:xfrm>
        </p:spPr>
        <p:txBody>
          <a:bodyPr>
            <a:normAutofit fontScale="90000"/>
          </a:bodyPr>
          <a:lstStyle/>
          <a:p>
            <a:r>
              <a:rPr lang="en-IN" b="1" u="sng" dirty="0">
                <a:solidFill>
                  <a:schemeClr val="accent3">
                    <a:lumMod val="40000"/>
                    <a:lumOff val="60000"/>
                  </a:schemeClr>
                </a:solidFill>
                <a:latin typeface="Algerian" panose="04020705040A02060702" pitchFamily="82" charset="0"/>
              </a:rPr>
              <a:t>Sample application Images</a:t>
            </a:r>
            <a:br>
              <a:rPr lang="en-IN" dirty="0"/>
            </a:br>
            <a:endParaRPr lang="en-IN" dirty="0"/>
          </a:p>
        </p:txBody>
      </p:sp>
      <p:pic>
        <p:nvPicPr>
          <p:cNvPr id="5" name="Picture 4">
            <a:extLst>
              <a:ext uri="{FF2B5EF4-FFF2-40B4-BE49-F238E27FC236}">
                <a16:creationId xmlns:a16="http://schemas.microsoft.com/office/drawing/2014/main" id="{EBFBF57A-B0AC-AC63-61AC-BA7804290F7B}"/>
              </a:ext>
            </a:extLst>
          </p:cNvPr>
          <p:cNvPicPr>
            <a:picLocks noChangeAspect="1"/>
          </p:cNvPicPr>
          <p:nvPr/>
        </p:nvPicPr>
        <p:blipFill>
          <a:blip r:embed="rId2"/>
          <a:stretch>
            <a:fillRect/>
          </a:stretch>
        </p:blipFill>
        <p:spPr>
          <a:xfrm>
            <a:off x="3426199" y="2020083"/>
            <a:ext cx="2312760" cy="4111574"/>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0B935AF9-BA5C-68C0-A1B7-C23D83FEAE71}"/>
              </a:ext>
            </a:extLst>
          </p:cNvPr>
          <p:cNvPicPr>
            <a:picLocks noChangeAspect="1"/>
          </p:cNvPicPr>
          <p:nvPr/>
        </p:nvPicPr>
        <p:blipFill>
          <a:blip r:embed="rId3"/>
          <a:stretch>
            <a:fillRect/>
          </a:stretch>
        </p:blipFill>
        <p:spPr>
          <a:xfrm>
            <a:off x="574411" y="2020083"/>
            <a:ext cx="2312760" cy="4111574"/>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187BDF5C-E70B-3990-3932-ED7EC3A276DE}"/>
              </a:ext>
            </a:extLst>
          </p:cNvPr>
          <p:cNvPicPr>
            <a:picLocks noChangeAspect="1"/>
          </p:cNvPicPr>
          <p:nvPr/>
        </p:nvPicPr>
        <p:blipFill>
          <a:blip r:embed="rId4"/>
          <a:stretch>
            <a:fillRect/>
          </a:stretch>
        </p:blipFill>
        <p:spPr>
          <a:xfrm>
            <a:off x="6502116" y="2020083"/>
            <a:ext cx="2312760" cy="4111574"/>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DB2F2F17-C644-5D18-D4A7-E9B95AB56846}"/>
              </a:ext>
            </a:extLst>
          </p:cNvPr>
          <p:cNvPicPr>
            <a:picLocks noChangeAspect="1"/>
          </p:cNvPicPr>
          <p:nvPr/>
        </p:nvPicPr>
        <p:blipFill>
          <a:blip r:embed="rId5"/>
          <a:stretch>
            <a:fillRect/>
          </a:stretch>
        </p:blipFill>
        <p:spPr>
          <a:xfrm>
            <a:off x="9455868" y="2020083"/>
            <a:ext cx="2404461" cy="4274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3326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273E7B-35EB-6870-EAD5-58CAC937E2CB}"/>
              </a:ext>
            </a:extLst>
          </p:cNvPr>
          <p:cNvPicPr>
            <a:picLocks noChangeAspect="1"/>
          </p:cNvPicPr>
          <p:nvPr/>
        </p:nvPicPr>
        <p:blipFill>
          <a:blip r:embed="rId2"/>
          <a:stretch>
            <a:fillRect/>
          </a:stretch>
        </p:blipFill>
        <p:spPr>
          <a:xfrm>
            <a:off x="3264087" y="2270442"/>
            <a:ext cx="4761406" cy="39153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766047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296</TotalTime>
  <Words>527</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Algerian</vt:lpstr>
      <vt:lpstr>Arial Black</vt:lpstr>
      <vt:lpstr>Bahnschrift Condensed</vt:lpstr>
      <vt:lpstr>Gill Sans MT</vt:lpstr>
      <vt:lpstr>Noto Serif</vt:lpstr>
      <vt:lpstr>Times New Roman</vt:lpstr>
      <vt:lpstr>Wingdings</vt:lpstr>
      <vt:lpstr>Wingdings 2</vt:lpstr>
      <vt:lpstr>Dividend</vt:lpstr>
      <vt:lpstr>Technical Skilling Tracking a Lost person</vt:lpstr>
      <vt:lpstr>Problem statement and domain</vt:lpstr>
      <vt:lpstr>INTRODUCTION</vt:lpstr>
      <vt:lpstr>Problem Statement </vt:lpstr>
      <vt:lpstr>Solutions</vt:lpstr>
      <vt:lpstr>Proposed Algorithm Design Technique</vt:lpstr>
      <vt:lpstr>PowerPoint Presentation</vt:lpstr>
      <vt:lpstr>Sample application Images </vt:lpstr>
      <vt:lpstr>PowerPoint Presentation</vt:lpstr>
      <vt:lpstr>Data Structures needed</vt:lpstr>
      <vt:lpstr>PowerPoint Presentation</vt:lpstr>
      <vt:lpstr>Github setup</vt:lpstr>
      <vt:lpstr>Division of work among the group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 Project Name</dc:title>
  <dc:creator>Deepthi Kalavala</dc:creator>
  <cp:lastModifiedBy>Ashrith bade</cp:lastModifiedBy>
  <cp:revision>15</cp:revision>
  <dcterms:created xsi:type="dcterms:W3CDTF">2022-02-18T09:01:51Z</dcterms:created>
  <dcterms:modified xsi:type="dcterms:W3CDTF">2022-08-09T06:58:48Z</dcterms:modified>
</cp:coreProperties>
</file>